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58" r:id="rId6"/>
    <p:sldId id="283" r:id="rId7"/>
    <p:sldId id="285" r:id="rId8"/>
    <p:sldId id="289" r:id="rId9"/>
    <p:sldId id="286" r:id="rId10"/>
    <p:sldId id="259" r:id="rId11"/>
    <p:sldId id="287" r:id="rId12"/>
    <p:sldId id="260" r:id="rId13"/>
    <p:sldId id="261" r:id="rId14"/>
    <p:sldId id="262" r:id="rId15"/>
    <p:sldId id="263" r:id="rId16"/>
    <p:sldId id="264" r:id="rId17"/>
    <p:sldId id="265"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00EB9-AD74-4C00-A9DC-71F289B4DCD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183362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00EB9-AD74-4C00-A9DC-71F289B4DCD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371210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00EB9-AD74-4C00-A9DC-71F289B4DCD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334585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00EB9-AD74-4C00-A9DC-71F289B4DCD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341925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00EB9-AD74-4C00-A9DC-71F289B4DCD2}"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16071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00EB9-AD74-4C00-A9DC-71F289B4DCD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72908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200EB9-AD74-4C00-A9DC-71F289B4DCD2}"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373961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200EB9-AD74-4C00-A9DC-71F289B4DCD2}"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258863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00EB9-AD74-4C00-A9DC-71F289B4DCD2}"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59165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00EB9-AD74-4C00-A9DC-71F289B4DCD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41475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00EB9-AD74-4C00-A9DC-71F289B4DCD2}"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04850-1278-4096-AEB6-175763518453}" type="slidenum">
              <a:rPr lang="en-US" smtClean="0"/>
              <a:t>‹#›</a:t>
            </a:fld>
            <a:endParaRPr lang="en-US"/>
          </a:p>
        </p:txBody>
      </p:sp>
    </p:spTree>
    <p:extLst>
      <p:ext uri="{BB962C8B-B14F-4D97-AF65-F5344CB8AC3E}">
        <p14:creationId xmlns:p14="http://schemas.microsoft.com/office/powerpoint/2010/main" val="340957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00EB9-AD74-4C00-A9DC-71F289B4DCD2}" type="datetimeFigureOut">
              <a:rPr lang="en-US" smtClean="0"/>
              <a:t>8/18/2022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04850-1278-4096-AEB6-175763518453}" type="slidenum">
              <a:rPr lang="en-US" smtClean="0"/>
              <a:t>‹#›</a:t>
            </a:fld>
            <a:endParaRPr lang="en-US"/>
          </a:p>
        </p:txBody>
      </p:sp>
    </p:spTree>
    <p:extLst>
      <p:ext uri="{BB962C8B-B14F-4D97-AF65-F5344CB8AC3E}">
        <p14:creationId xmlns:p14="http://schemas.microsoft.com/office/powerpoint/2010/main" val="35554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dgoodman@edenark.com" TargetMode="External"/><Relationship Id="rId2" Type="http://schemas.openxmlformats.org/officeDocument/2006/relationships/hyperlink" Target="http://www.edenark.com/"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859" y="1332023"/>
            <a:ext cx="9086336" cy="2387600"/>
          </a:xfrm>
        </p:spPr>
        <p:txBody>
          <a:bodyPr>
            <a:normAutofit/>
          </a:bodyPr>
          <a:lstStyle/>
          <a:p>
            <a:r>
              <a:rPr lang="en-US" sz="3100" dirty="0" smtClean="0"/>
              <a:t/>
            </a:r>
            <a:br>
              <a:rPr lang="en-US" sz="3100" dirty="0" smtClean="0"/>
            </a:br>
            <a:r>
              <a:rPr lang="en-US" sz="3100" dirty="0"/>
              <a:t/>
            </a:r>
            <a:br>
              <a:rPr lang="en-US" sz="3100" dirty="0"/>
            </a:br>
            <a:r>
              <a:rPr lang="en-US" sz="2800" dirty="0" smtClean="0"/>
              <a:t>Doing the Right Thing can lead to a Good Thing!</a:t>
            </a:r>
            <a:r>
              <a:rPr lang="en-US" sz="2800" dirty="0"/>
              <a:t/>
            </a:r>
            <a:br>
              <a:rPr lang="en-US" sz="2800" dirty="0"/>
            </a:br>
            <a:endParaRPr lang="en-US" sz="2800" dirty="0"/>
          </a:p>
        </p:txBody>
      </p:sp>
      <p:sp>
        <p:nvSpPr>
          <p:cNvPr id="3" name="Subtitle 2"/>
          <p:cNvSpPr>
            <a:spLocks noGrp="1"/>
          </p:cNvSpPr>
          <p:nvPr>
            <p:ph type="subTitle" idx="1"/>
          </p:nvPr>
        </p:nvSpPr>
        <p:spPr/>
        <p:txBody>
          <a:bodyPr>
            <a:normAutofit/>
          </a:bodyPr>
          <a:lstStyle/>
          <a:p>
            <a:endParaRPr lang="en-US" dirty="0" smtClean="0"/>
          </a:p>
          <a:p>
            <a:endParaRPr lang="en-US" dirty="0"/>
          </a:p>
          <a:p>
            <a:r>
              <a:rPr lang="en-US" sz="3600" dirty="0" smtClean="0"/>
              <a:t>Using Sustainability Certification to Differentiate</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135" y="152400"/>
            <a:ext cx="2347784" cy="2590443"/>
          </a:xfrm>
          <a:prstGeom prst="rect">
            <a:avLst/>
          </a:prstGeom>
        </p:spPr>
      </p:pic>
    </p:spTree>
    <p:extLst>
      <p:ext uri="{BB962C8B-B14F-4D97-AF65-F5344CB8AC3E}">
        <p14:creationId xmlns:p14="http://schemas.microsoft.com/office/powerpoint/2010/main" val="134101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Should An Organization Become Certified Sustainable?</a:t>
            </a:r>
            <a:endParaRPr lang="en-US" b="1" dirty="0"/>
          </a:p>
        </p:txBody>
      </p:sp>
      <p:sp>
        <p:nvSpPr>
          <p:cNvPr id="3" name="Content Placeholder 2"/>
          <p:cNvSpPr>
            <a:spLocks noGrp="1"/>
          </p:cNvSpPr>
          <p:nvPr>
            <p:ph idx="1"/>
          </p:nvPr>
        </p:nvSpPr>
        <p:spPr/>
        <p:txBody>
          <a:bodyPr>
            <a:normAutofit fontScale="40000" lnSpcReduction="20000"/>
          </a:bodyPr>
          <a:lstStyle/>
          <a:p>
            <a:r>
              <a:rPr lang="en-US" sz="5000" dirty="0" smtClean="0"/>
              <a:t>It is the right thing to do</a:t>
            </a:r>
          </a:p>
          <a:p>
            <a:r>
              <a:rPr lang="en-US" sz="5000" dirty="0" smtClean="0"/>
              <a:t>Significant brand benefit</a:t>
            </a:r>
          </a:p>
          <a:p>
            <a:r>
              <a:rPr lang="en-US" sz="5000" dirty="0" smtClean="0"/>
              <a:t>Your costs will go down</a:t>
            </a:r>
          </a:p>
          <a:p>
            <a:r>
              <a:rPr lang="en-US" sz="5000" dirty="0" smtClean="0"/>
              <a:t>Your cost of money will go down</a:t>
            </a:r>
          </a:p>
          <a:p>
            <a:r>
              <a:rPr lang="en-US" sz="5000" dirty="0" smtClean="0"/>
              <a:t>Consumers are demanding it</a:t>
            </a:r>
          </a:p>
          <a:p>
            <a:r>
              <a:rPr lang="en-US" sz="5000" dirty="0" smtClean="0"/>
              <a:t>Government regulations will soon require it</a:t>
            </a:r>
          </a:p>
          <a:p>
            <a:r>
              <a:rPr lang="en-US" sz="5000" dirty="0" smtClean="0"/>
              <a:t>Employee performance will improve</a:t>
            </a:r>
          </a:p>
          <a:p>
            <a:r>
              <a:rPr lang="en-US" sz="5000" dirty="0" smtClean="0"/>
              <a:t>It is possibly the top competitive differentiation tool leading to significant sales gains</a:t>
            </a:r>
          </a:p>
          <a:p>
            <a:r>
              <a:rPr lang="en-US" sz="5000" dirty="0" smtClean="0"/>
              <a:t>Certified </a:t>
            </a:r>
            <a:r>
              <a:rPr lang="en-US" sz="5000" dirty="0"/>
              <a:t>s</a:t>
            </a:r>
            <a:r>
              <a:rPr lang="en-US" sz="5000" dirty="0" smtClean="0"/>
              <a:t>ustainable companies are growing 75% - 20x faster than their non-certified peers</a:t>
            </a:r>
          </a:p>
          <a:p>
            <a:endParaRPr lang="en-US" sz="4200" dirty="0" smtClean="0"/>
          </a:p>
          <a:p>
            <a:endParaRPr lang="en-US" dirty="0" smtClean="0"/>
          </a:p>
          <a:p>
            <a:endParaRPr lang="en-US" dirty="0" smtClean="0"/>
          </a:p>
          <a:p>
            <a:pPr marL="0" indent="0">
              <a:buNone/>
            </a:pPr>
            <a:r>
              <a:rPr lang="en-US" dirty="0"/>
              <a:t> </a:t>
            </a:r>
            <a:r>
              <a:rPr lang="en-US" dirty="0" smtClean="0"/>
              <a:t>       </a:t>
            </a:r>
          </a:p>
          <a:p>
            <a:pPr marL="0" indent="0">
              <a:buNone/>
            </a:pPr>
            <a:r>
              <a:rPr lang="en-US"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1604" y="4974176"/>
            <a:ext cx="1707358" cy="1883824"/>
          </a:xfrm>
          <a:prstGeom prst="rect">
            <a:avLst/>
          </a:prstGeom>
        </p:spPr>
      </p:pic>
    </p:spTree>
    <p:extLst>
      <p:ext uri="{BB962C8B-B14F-4D97-AF65-F5344CB8AC3E}">
        <p14:creationId xmlns:p14="http://schemas.microsoft.com/office/powerpoint/2010/main" val="161019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start with a question - What does a SME need most?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Per studies, the #1 thing ALL businesses (not just SMEs) need is competitive differentiation</a:t>
            </a:r>
          </a:p>
          <a:p>
            <a:pPr marL="0" indent="0">
              <a:buNone/>
            </a:pPr>
            <a:endParaRPr lang="en-US" dirty="0" smtClean="0"/>
          </a:p>
          <a:p>
            <a:pPr marL="0" indent="0">
              <a:buNone/>
            </a:pPr>
            <a:r>
              <a:rPr lang="en-US" dirty="0" smtClean="0"/>
              <a:t>           </a:t>
            </a:r>
            <a:r>
              <a:rPr lang="en-US" dirty="0" err="1" smtClean="0"/>
              <a:t>ie</a:t>
            </a:r>
            <a:r>
              <a:rPr lang="en-US" dirty="0" smtClean="0"/>
              <a:t>, being seen as different/better than peers in a way that </a:t>
            </a:r>
          </a:p>
          <a:p>
            <a:pPr marL="0" indent="0">
              <a:buNone/>
            </a:pPr>
            <a:r>
              <a:rPr lang="en-US" dirty="0"/>
              <a:t> </a:t>
            </a:r>
            <a:r>
              <a:rPr lang="en-US" dirty="0" smtClean="0"/>
              <a:t>         motivates the customer to buy from you versus the other guy</a:t>
            </a:r>
          </a:p>
          <a:p>
            <a:endParaRPr lang="en-US" dirty="0" smtClean="0"/>
          </a:p>
          <a:p>
            <a:endParaRPr lang="en-US" dirty="0" smtClean="0"/>
          </a:p>
          <a:p>
            <a:endParaRPr lang="en-US" dirty="0" smtClean="0"/>
          </a:p>
          <a:p>
            <a:pPr marL="0" indent="0">
              <a:buNone/>
            </a:pPr>
            <a:r>
              <a:rPr lang="en-US" dirty="0"/>
              <a:t> </a:t>
            </a:r>
            <a:r>
              <a:rPr lang="en-US" dirty="0" smtClean="0"/>
              <a:t>       </a:t>
            </a:r>
          </a:p>
          <a:p>
            <a:pPr marL="0" indent="0">
              <a:buNone/>
            </a:pPr>
            <a:r>
              <a:rPr lang="en-US"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4469" y="4604346"/>
            <a:ext cx="1938017" cy="2138323"/>
          </a:xfrm>
          <a:prstGeom prst="rect">
            <a:avLst/>
          </a:prstGeom>
        </p:spPr>
      </p:pic>
    </p:spTree>
    <p:extLst>
      <p:ext uri="{BB962C8B-B14F-4D97-AF65-F5344CB8AC3E}">
        <p14:creationId xmlns:p14="http://schemas.microsoft.com/office/powerpoint/2010/main" val="395957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is competitive differentiation harder for SMEs?</a:t>
            </a:r>
            <a:endParaRPr lang="en-US" sz="3600" b="1" dirty="0"/>
          </a:p>
        </p:txBody>
      </p:sp>
      <p:sp>
        <p:nvSpPr>
          <p:cNvPr id="3" name="Content Placeholder 2"/>
          <p:cNvSpPr>
            <a:spLocks noGrp="1"/>
          </p:cNvSpPr>
          <p:nvPr>
            <p:ph idx="1"/>
          </p:nvPr>
        </p:nvSpPr>
        <p:spPr/>
        <p:txBody>
          <a:bodyPr/>
          <a:lstStyle/>
          <a:p>
            <a:r>
              <a:rPr lang="en-US" dirty="0" smtClean="0"/>
              <a:t>Large companies are marketing-centric</a:t>
            </a:r>
          </a:p>
          <a:p>
            <a:pPr marL="0" indent="0">
              <a:buNone/>
            </a:pPr>
            <a:r>
              <a:rPr lang="en-US" dirty="0"/>
              <a:t> </a:t>
            </a:r>
            <a:r>
              <a:rPr lang="en-US" dirty="0" smtClean="0"/>
              <a:t>        They have the $$$s to create branding </a:t>
            </a:r>
          </a:p>
          <a:p>
            <a:endParaRPr lang="en-US" dirty="0"/>
          </a:p>
          <a:p>
            <a:r>
              <a:rPr lang="en-US" dirty="0" smtClean="0"/>
              <a:t>SMEs are more sales-centric</a:t>
            </a:r>
          </a:p>
          <a:p>
            <a:pPr marL="0" indent="0">
              <a:buNone/>
            </a:pPr>
            <a:r>
              <a:rPr lang="en-US" dirty="0"/>
              <a:t> </a:t>
            </a:r>
            <a:r>
              <a:rPr lang="en-US" dirty="0" smtClean="0"/>
              <a:t>        More dependent on face-to-face selling</a:t>
            </a:r>
          </a:p>
          <a:p>
            <a:pPr marL="0" indent="0">
              <a:buNone/>
            </a:pPr>
            <a:r>
              <a:rPr lang="en-US" dirty="0"/>
              <a:t> </a:t>
            </a:r>
            <a:r>
              <a:rPr lang="en-US" dirty="0" smtClean="0"/>
              <a:t>        More personal / direct</a:t>
            </a:r>
          </a:p>
          <a:p>
            <a:pPr marL="0"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561" y="4753232"/>
            <a:ext cx="1847875" cy="2038865"/>
          </a:xfrm>
          <a:prstGeom prst="rect">
            <a:avLst/>
          </a:prstGeom>
        </p:spPr>
      </p:pic>
    </p:spTree>
    <p:extLst>
      <p:ext uri="{BB962C8B-B14F-4D97-AF65-F5344CB8AC3E}">
        <p14:creationId xmlns:p14="http://schemas.microsoft.com/office/powerpoint/2010/main" val="154776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But what has the internet done?</a:t>
            </a:r>
            <a:endParaRPr lang="en-US" b="1" dirty="0"/>
          </a:p>
        </p:txBody>
      </p:sp>
      <p:sp>
        <p:nvSpPr>
          <p:cNvPr id="3" name="Content Placeholder 2"/>
          <p:cNvSpPr>
            <a:spLocks noGrp="1"/>
          </p:cNvSpPr>
          <p:nvPr>
            <p:ph idx="1"/>
          </p:nvPr>
        </p:nvSpPr>
        <p:spPr/>
        <p:txBody>
          <a:bodyPr/>
          <a:lstStyle/>
          <a:p>
            <a:r>
              <a:rPr lang="en-US" dirty="0" smtClean="0"/>
              <a:t>The internet is a platform for consumers to review you without your active input</a:t>
            </a:r>
          </a:p>
          <a:p>
            <a:pPr marL="0" indent="0">
              <a:buNone/>
            </a:pPr>
            <a:r>
              <a:rPr lang="en-US" dirty="0"/>
              <a:t> </a:t>
            </a:r>
            <a:r>
              <a:rPr lang="en-US" dirty="0" smtClean="0"/>
              <a:t>        Go/no decisions are being made before you get a face-to-face</a:t>
            </a:r>
          </a:p>
          <a:p>
            <a:pPr marL="0" indent="0">
              <a:buNone/>
            </a:pPr>
            <a:endParaRPr lang="en-US" dirty="0" smtClean="0"/>
          </a:p>
          <a:p>
            <a:r>
              <a:rPr lang="en-US" dirty="0" err="1" smtClean="0"/>
              <a:t>Covid</a:t>
            </a:r>
            <a:r>
              <a:rPr lang="en-US" dirty="0" smtClean="0"/>
              <a:t> has accelerated this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6804" y="4613189"/>
            <a:ext cx="1982266" cy="2187146"/>
          </a:xfrm>
          <a:prstGeom prst="rect">
            <a:avLst/>
          </a:prstGeom>
        </p:spPr>
      </p:pic>
    </p:spTree>
    <p:extLst>
      <p:ext uri="{BB962C8B-B14F-4D97-AF65-F5344CB8AC3E}">
        <p14:creationId xmlns:p14="http://schemas.microsoft.com/office/powerpoint/2010/main" val="330824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is the #1 thing consumers are searching for?</a:t>
            </a:r>
            <a:endParaRPr lang="en-US" sz="4000" b="1" dirty="0"/>
          </a:p>
        </p:txBody>
      </p:sp>
      <p:sp>
        <p:nvSpPr>
          <p:cNvPr id="3" name="Content Placeholder 2"/>
          <p:cNvSpPr>
            <a:spLocks noGrp="1"/>
          </p:cNvSpPr>
          <p:nvPr>
            <p:ph idx="1"/>
          </p:nvPr>
        </p:nvSpPr>
        <p:spPr/>
        <p:txBody>
          <a:bodyPr/>
          <a:lstStyle/>
          <a:p>
            <a:r>
              <a:rPr lang="en-US" sz="2400" dirty="0" smtClean="0"/>
              <a:t>Answer - Sustainability </a:t>
            </a:r>
            <a:r>
              <a:rPr lang="en-US" sz="2400" dirty="0"/>
              <a:t>C</a:t>
            </a:r>
            <a:r>
              <a:rPr lang="en-US" sz="2400" dirty="0" smtClean="0"/>
              <a:t>ertification</a:t>
            </a:r>
          </a:p>
          <a:p>
            <a:r>
              <a:rPr lang="en-US" sz="2400" dirty="0" smtClean="0"/>
              <a:t>Per Google, corporate sustainability searches are up 800%</a:t>
            </a:r>
          </a:p>
          <a:p>
            <a:r>
              <a:rPr lang="en-US" sz="2400" dirty="0" smtClean="0"/>
              <a:t>87% of consumers want your company to be sustainable</a:t>
            </a:r>
          </a:p>
          <a:p>
            <a:r>
              <a:rPr lang="en-US" sz="2400" dirty="0" smtClean="0"/>
              <a:t>71% of consumers will move their business to a sustainable company</a:t>
            </a:r>
          </a:p>
          <a:p>
            <a:r>
              <a:rPr lang="en-US" sz="2400" dirty="0" smtClean="0"/>
              <a:t>25% of consumers (the early adaptors) have already changed vendors due to sustainability.  The next 25-35% (early majority) is happening now</a:t>
            </a:r>
          </a:p>
          <a:p>
            <a:r>
              <a:rPr lang="en-US" sz="2400" dirty="0" smtClean="0"/>
              <a:t>Explosive interest in carbon neutrality, ESG and Net Zero</a:t>
            </a:r>
          </a:p>
          <a:p>
            <a:r>
              <a:rPr lang="en-US" sz="2400" dirty="0" smtClean="0"/>
              <a:t>+$2 trillion in consumer spending LOOKING for sustainable companies</a:t>
            </a: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1691" y="5165124"/>
            <a:ext cx="1474567" cy="1626973"/>
          </a:xfrm>
          <a:prstGeom prst="rect">
            <a:avLst/>
          </a:prstGeom>
        </p:spPr>
      </p:pic>
    </p:spTree>
    <p:extLst>
      <p:ext uri="{BB962C8B-B14F-4D97-AF65-F5344CB8AC3E}">
        <p14:creationId xmlns:p14="http://schemas.microsoft.com/office/powerpoint/2010/main" val="260120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not hang a “We are sustainable!” sign?</a:t>
            </a:r>
            <a:endParaRPr lang="en-US" b="1" dirty="0"/>
          </a:p>
        </p:txBody>
      </p:sp>
      <p:sp>
        <p:nvSpPr>
          <p:cNvPr id="3" name="Content Placeholder 2"/>
          <p:cNvSpPr>
            <a:spLocks noGrp="1"/>
          </p:cNvSpPr>
          <p:nvPr>
            <p:ph idx="1"/>
          </p:nvPr>
        </p:nvSpPr>
        <p:spPr/>
        <p:txBody>
          <a:bodyPr/>
          <a:lstStyle/>
          <a:p>
            <a:r>
              <a:rPr lang="en-US" dirty="0" smtClean="0"/>
              <a:t>It would do more harm than good</a:t>
            </a:r>
          </a:p>
          <a:p>
            <a:r>
              <a:rPr lang="en-US" dirty="0"/>
              <a:t>+</a:t>
            </a:r>
            <a:r>
              <a:rPr lang="en-US" dirty="0" smtClean="0"/>
              <a:t>70% of consumers disbelieve a company that makes claims that are not verified/certified by a legitimate 3</a:t>
            </a:r>
            <a:r>
              <a:rPr lang="en-US" baseline="30000" dirty="0" smtClean="0"/>
              <a:t>rd</a:t>
            </a:r>
            <a:r>
              <a:rPr lang="en-US" dirty="0" smtClean="0"/>
              <a:t> party</a:t>
            </a:r>
          </a:p>
          <a:p>
            <a:r>
              <a:rPr lang="en-US" dirty="0" smtClean="0"/>
              <a:t>+70% of consumers believe a company that makes claims that are verified/certified by legitimate 3</a:t>
            </a:r>
            <a:r>
              <a:rPr lang="en-US" baseline="30000" dirty="0" smtClean="0"/>
              <a:t>rd</a:t>
            </a:r>
            <a:r>
              <a:rPr lang="en-US" dirty="0" smtClean="0"/>
              <a:t> party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6761" y="4453235"/>
            <a:ext cx="2045109" cy="2256484"/>
          </a:xfrm>
          <a:prstGeom prst="rect">
            <a:avLst/>
          </a:prstGeom>
        </p:spPr>
      </p:pic>
    </p:spTree>
    <p:extLst>
      <p:ext uri="{BB962C8B-B14F-4D97-AF65-F5344CB8AC3E}">
        <p14:creationId xmlns:p14="http://schemas.microsoft.com/office/powerpoint/2010/main" val="227889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are ‘certified’ sustainable companies performing v non-certified peers?</a:t>
            </a:r>
            <a:endParaRPr lang="en-US" b="1" dirty="0"/>
          </a:p>
        </p:txBody>
      </p:sp>
      <p:sp>
        <p:nvSpPr>
          <p:cNvPr id="3" name="Content Placeholder 2"/>
          <p:cNvSpPr>
            <a:spLocks noGrp="1"/>
          </p:cNvSpPr>
          <p:nvPr>
            <p:ph idx="1"/>
          </p:nvPr>
        </p:nvSpPr>
        <p:spPr/>
        <p:txBody>
          <a:bodyPr/>
          <a:lstStyle/>
          <a:p>
            <a:r>
              <a:rPr lang="en-US" dirty="0" smtClean="0"/>
              <a:t>Companies that are certified sustainable via a globally-recognized standard, and promote same…compared to their non-certified competitive peers</a:t>
            </a:r>
          </a:p>
          <a:p>
            <a:r>
              <a:rPr lang="en-US" dirty="0"/>
              <a:t> </a:t>
            </a:r>
            <a:r>
              <a:rPr lang="en-US" dirty="0" smtClean="0"/>
              <a:t>    +75% overall growth (NY/Stern says 7x / </a:t>
            </a:r>
            <a:r>
              <a:rPr lang="en-US" dirty="0" err="1" smtClean="0"/>
              <a:t>Symbola</a:t>
            </a:r>
            <a:r>
              <a:rPr lang="en-US" dirty="0" smtClean="0"/>
              <a:t> says 20x)</a:t>
            </a:r>
          </a:p>
          <a:p>
            <a:r>
              <a:rPr lang="en-US" dirty="0"/>
              <a:t> </a:t>
            </a:r>
            <a:r>
              <a:rPr lang="en-US" dirty="0" smtClean="0"/>
              <a:t>    +67% investor ROI </a:t>
            </a:r>
          </a:p>
          <a:p>
            <a:r>
              <a:rPr lang="en-US" dirty="0"/>
              <a:t> </a:t>
            </a:r>
            <a:r>
              <a:rPr lang="en-US" dirty="0" smtClean="0"/>
              <a:t>    +24% Net Income</a:t>
            </a:r>
          </a:p>
          <a:p>
            <a:r>
              <a:rPr lang="en-US" dirty="0"/>
              <a:t> </a:t>
            </a:r>
            <a:r>
              <a:rPr lang="en-US" dirty="0" smtClean="0"/>
              <a:t>    +15% sales gains</a:t>
            </a:r>
          </a:p>
          <a:p>
            <a:r>
              <a:rPr lang="en-US" dirty="0"/>
              <a:t> </a:t>
            </a:r>
            <a:r>
              <a:rPr lang="en-US" dirty="0" smtClean="0"/>
              <a:t>    +11% EBITDA</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128" y="4638150"/>
            <a:ext cx="1929779" cy="2129234"/>
          </a:xfrm>
          <a:prstGeom prst="rect">
            <a:avLst/>
          </a:prstGeom>
        </p:spPr>
      </p:pic>
    </p:spTree>
    <p:extLst>
      <p:ext uri="{BB962C8B-B14F-4D97-AF65-F5344CB8AC3E}">
        <p14:creationId xmlns:p14="http://schemas.microsoft.com/office/powerpoint/2010/main" val="221673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n-US" dirty="0" smtClean="0"/>
              <a:t/>
            </a:r>
            <a:br>
              <a:rPr lang="en-US" dirty="0" smtClean="0"/>
            </a:br>
            <a:r>
              <a:rPr lang="en-US" b="1" dirty="0" smtClean="0"/>
              <a:t>So is Sustainability Certification Worth Considering?</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Yes!</a:t>
            </a:r>
          </a:p>
          <a:p>
            <a:pPr marL="0" indent="0">
              <a:buNone/>
            </a:pPr>
            <a:r>
              <a:rPr lang="en-US" dirty="0"/>
              <a:t> </a:t>
            </a:r>
            <a:r>
              <a:rPr lang="en-US" dirty="0" smtClean="0"/>
              <a:t>         </a:t>
            </a:r>
            <a:r>
              <a:rPr lang="en-US" sz="2400" dirty="0" smtClean="0"/>
              <a:t>9 out of 10 consumers want you to be certified sustainable</a:t>
            </a:r>
          </a:p>
          <a:p>
            <a:pPr marL="0" indent="0">
              <a:buNone/>
            </a:pPr>
            <a:r>
              <a:rPr lang="en-US" sz="2400" dirty="0"/>
              <a:t> </a:t>
            </a:r>
            <a:r>
              <a:rPr lang="en-US" sz="2400" dirty="0" smtClean="0"/>
              <a:t>           7 of 10 consumers will move their business</a:t>
            </a:r>
          </a:p>
          <a:p>
            <a:pPr marL="0" indent="0">
              <a:buNone/>
            </a:pPr>
            <a:r>
              <a:rPr lang="en-US" sz="2400" dirty="0"/>
              <a:t> </a:t>
            </a:r>
            <a:r>
              <a:rPr lang="en-US" sz="2400" dirty="0" smtClean="0"/>
              <a:t>           Significant low hanging fruit</a:t>
            </a:r>
          </a:p>
          <a:p>
            <a:pPr marL="0" indent="0">
              <a:buNone/>
            </a:pPr>
            <a:r>
              <a:rPr lang="en-US" sz="2400" dirty="0"/>
              <a:t> </a:t>
            </a:r>
            <a:r>
              <a:rPr lang="en-US" sz="2400" dirty="0" smtClean="0"/>
              <a:t>           Most big companies are already promoting their sustainability</a:t>
            </a:r>
          </a:p>
          <a:p>
            <a:pPr marL="0" indent="0">
              <a:buNone/>
            </a:pPr>
            <a:r>
              <a:rPr lang="en-US" sz="2400" dirty="0"/>
              <a:t> </a:t>
            </a:r>
            <a:r>
              <a:rPr lang="en-US" sz="2400" dirty="0" smtClean="0"/>
              <a:t>           New concept for SMEs </a:t>
            </a:r>
          </a:p>
          <a:p>
            <a:pPr marL="0" indent="0">
              <a:buNone/>
            </a:pPr>
            <a:r>
              <a:rPr lang="en-US" sz="2400" dirty="0"/>
              <a:t> </a:t>
            </a:r>
            <a:r>
              <a:rPr lang="en-US" sz="2400" dirty="0" smtClean="0"/>
              <a:t>           Bigger opportunity for an SME to stand out</a:t>
            </a:r>
          </a:p>
          <a:p>
            <a:pPr marL="0" indent="0">
              <a:buNone/>
            </a:pPr>
            <a:r>
              <a:rPr lang="en-US" sz="2400" dirty="0"/>
              <a:t> </a:t>
            </a:r>
            <a:r>
              <a:rPr lang="en-US" sz="2400" dirty="0" smtClean="0"/>
              <a:t>           Results are compelling</a:t>
            </a:r>
          </a:p>
          <a:p>
            <a:pPr marL="0" indent="0">
              <a:buNone/>
            </a:pPr>
            <a:r>
              <a:rPr lang="en-US" sz="2400" dirty="0"/>
              <a:t> </a:t>
            </a:r>
            <a:r>
              <a:rPr lang="en-US" sz="2400" dirty="0" smtClean="0"/>
              <a:t>           You get rewarded for doing a good thing</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3496" y="5123936"/>
            <a:ext cx="1407371" cy="1552832"/>
          </a:xfrm>
          <a:prstGeom prst="rect">
            <a:avLst/>
          </a:prstGeom>
        </p:spPr>
      </p:pic>
    </p:spTree>
    <p:extLst>
      <p:ext uri="{BB962C8B-B14F-4D97-AF65-F5344CB8AC3E}">
        <p14:creationId xmlns:p14="http://schemas.microsoft.com/office/powerpoint/2010/main" val="342633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now?</a:t>
            </a:r>
            <a:endParaRPr lang="en-US" b="1" dirty="0"/>
          </a:p>
        </p:txBody>
      </p:sp>
      <p:sp>
        <p:nvSpPr>
          <p:cNvPr id="3" name="Content Placeholder 2"/>
          <p:cNvSpPr>
            <a:spLocks noGrp="1"/>
          </p:cNvSpPr>
          <p:nvPr>
            <p:ph idx="1"/>
          </p:nvPr>
        </p:nvSpPr>
        <p:spPr/>
        <p:txBody>
          <a:bodyPr/>
          <a:lstStyle/>
          <a:p>
            <a:r>
              <a:rPr lang="en-US" dirty="0" smtClean="0"/>
              <a:t>If corporate environmental sustainability is worth considering, where do we start and what do we do?</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5172" y="4883283"/>
            <a:ext cx="1789736" cy="1974717"/>
          </a:xfrm>
          <a:prstGeom prst="rect">
            <a:avLst/>
          </a:prstGeom>
        </p:spPr>
      </p:pic>
    </p:spTree>
    <p:extLst>
      <p:ext uri="{BB962C8B-B14F-4D97-AF65-F5344CB8AC3E}">
        <p14:creationId xmlns:p14="http://schemas.microsoft.com/office/powerpoint/2010/main" val="149228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first revisit certification</a:t>
            </a:r>
            <a:endParaRPr lang="en-US" b="1" dirty="0"/>
          </a:p>
        </p:txBody>
      </p:sp>
      <p:sp>
        <p:nvSpPr>
          <p:cNvPr id="3" name="Content Placeholder 2"/>
          <p:cNvSpPr>
            <a:spLocks noGrp="1"/>
          </p:cNvSpPr>
          <p:nvPr>
            <p:ph idx="1"/>
          </p:nvPr>
        </p:nvSpPr>
        <p:spPr/>
        <p:txBody>
          <a:bodyPr/>
          <a:lstStyle/>
          <a:p>
            <a:r>
              <a:rPr lang="en-US" dirty="0" smtClean="0"/>
              <a:t>“Why do we need a certification at all?  Why can’t we just pursue sustainability internally?”</a:t>
            </a:r>
          </a:p>
          <a:p>
            <a:endParaRPr lang="en-US" dirty="0"/>
          </a:p>
          <a:p>
            <a:r>
              <a:rPr lang="en-US" dirty="0" smtClean="0"/>
              <a:t>     If you know what to do and do everything right….</a:t>
            </a:r>
          </a:p>
          <a:p>
            <a:pPr marL="0" indent="0">
              <a:buNone/>
            </a:pPr>
            <a:r>
              <a:rPr lang="en-US" dirty="0"/>
              <a:t> </a:t>
            </a:r>
            <a:r>
              <a:rPr lang="en-US" dirty="0" smtClean="0"/>
              <a:t>            You will help the environment </a:t>
            </a:r>
          </a:p>
          <a:p>
            <a:pPr marL="0" indent="0">
              <a:buNone/>
            </a:pPr>
            <a:r>
              <a:rPr lang="en-US" dirty="0"/>
              <a:t> </a:t>
            </a:r>
            <a:r>
              <a:rPr lang="en-US" dirty="0" smtClean="0"/>
              <a:t>            You will not maximize brand image, revenues or profits</a:t>
            </a:r>
          </a:p>
          <a:p>
            <a:pPr marL="0" indent="0">
              <a:buNone/>
            </a:pPr>
            <a:r>
              <a:rPr lang="en-US" dirty="0"/>
              <a:t> </a:t>
            </a:r>
            <a:r>
              <a:rPr lang="en-US" dirty="0" smtClean="0"/>
              <a:t>            You will not lead others, as there is nothing to replicate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3983" y="4967416"/>
            <a:ext cx="1713484" cy="1890584"/>
          </a:xfrm>
          <a:prstGeom prst="rect">
            <a:avLst/>
          </a:prstGeom>
        </p:spPr>
      </p:pic>
    </p:spTree>
    <p:extLst>
      <p:ext uri="{BB962C8B-B14F-4D97-AF65-F5344CB8AC3E}">
        <p14:creationId xmlns:p14="http://schemas.microsoft.com/office/powerpoint/2010/main" val="101635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define Environmental Sustainability</a:t>
            </a:r>
            <a:endParaRPr lang="en-US" b="1" dirty="0"/>
          </a:p>
        </p:txBody>
      </p:sp>
      <p:sp>
        <p:nvSpPr>
          <p:cNvPr id="3" name="Content Placeholder 2"/>
          <p:cNvSpPr>
            <a:spLocks noGrp="1"/>
          </p:cNvSpPr>
          <p:nvPr>
            <p:ph idx="1"/>
          </p:nvPr>
        </p:nvSpPr>
        <p:spPr/>
        <p:txBody>
          <a:bodyPr/>
          <a:lstStyle/>
          <a:p>
            <a:r>
              <a:rPr lang="en-US" dirty="0" smtClean="0"/>
              <a:t>“The ability to meet the needs of the present without compromising the ability of future generations to meet their own needs.” – </a:t>
            </a:r>
            <a:r>
              <a:rPr lang="en-US" i="1" dirty="0" smtClean="0"/>
              <a:t>The United Nations World Commission on Environment and Development</a:t>
            </a:r>
          </a:p>
          <a:p>
            <a:r>
              <a:rPr lang="en-US" dirty="0" smtClean="0"/>
              <a:t>“The capacity to improve the quality of human life while living within the carrying capacity of the Earth’s supporting eco-systems.” – </a:t>
            </a:r>
            <a:r>
              <a:rPr lang="en-US" i="1" dirty="0" smtClean="0"/>
              <a:t>The International Union for Conservation of Nature</a:t>
            </a:r>
          </a:p>
          <a:p>
            <a:endParaRPr lang="en-US" i="1"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3853" y="4492720"/>
            <a:ext cx="2061585" cy="2274663"/>
          </a:xfrm>
          <a:prstGeom prst="rect">
            <a:avLst/>
          </a:prstGeom>
        </p:spPr>
      </p:pic>
    </p:spTree>
    <p:extLst>
      <p:ext uri="{BB962C8B-B14F-4D97-AF65-F5344CB8AC3E}">
        <p14:creationId xmlns:p14="http://schemas.microsoft.com/office/powerpoint/2010/main" val="309380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Maximize Benefit </a:t>
            </a:r>
            <a:br>
              <a:rPr lang="en-US" b="1" dirty="0" smtClean="0"/>
            </a:br>
            <a:r>
              <a:rPr lang="en-US" b="1" dirty="0" smtClean="0"/>
              <a:t>of Corporate Environmental Sustainability</a:t>
            </a:r>
            <a:endParaRPr lang="en-US" b="1" dirty="0"/>
          </a:p>
        </p:txBody>
      </p:sp>
      <p:sp>
        <p:nvSpPr>
          <p:cNvPr id="3" name="Content Placeholder 2"/>
          <p:cNvSpPr>
            <a:spLocks noGrp="1"/>
          </p:cNvSpPr>
          <p:nvPr>
            <p:ph idx="1"/>
          </p:nvPr>
        </p:nvSpPr>
        <p:spPr/>
        <p:txBody>
          <a:bodyPr>
            <a:normAutofit/>
          </a:bodyPr>
          <a:lstStyle/>
          <a:p>
            <a:r>
              <a:rPr lang="en-US" dirty="0" smtClean="0"/>
              <a:t>Find a program that offers these 8 components</a:t>
            </a:r>
          </a:p>
          <a:p>
            <a:pPr marL="0" indent="0">
              <a:buNone/>
            </a:pPr>
            <a:r>
              <a:rPr lang="en-US" dirty="0"/>
              <a:t> </a:t>
            </a:r>
            <a:r>
              <a:rPr lang="en-US" dirty="0" smtClean="0"/>
              <a:t>       </a:t>
            </a:r>
            <a:r>
              <a:rPr lang="en-US" sz="2400" dirty="0" smtClean="0"/>
              <a:t>Employee performance / health enhancement</a:t>
            </a:r>
          </a:p>
          <a:p>
            <a:pPr marL="0" indent="0">
              <a:buNone/>
            </a:pPr>
            <a:r>
              <a:rPr lang="en-US" sz="2400" dirty="0"/>
              <a:t> </a:t>
            </a:r>
            <a:r>
              <a:rPr lang="en-US" sz="2400" dirty="0" smtClean="0"/>
              <a:t>        Certify the business not the box</a:t>
            </a:r>
          </a:p>
          <a:p>
            <a:pPr marL="0" indent="0">
              <a:buNone/>
            </a:pPr>
            <a:r>
              <a:rPr lang="en-US" sz="2400" dirty="0"/>
              <a:t> </a:t>
            </a:r>
            <a:r>
              <a:rPr lang="en-US" sz="2400" dirty="0" smtClean="0"/>
              <a:t>        3</a:t>
            </a:r>
            <a:r>
              <a:rPr lang="en-US" sz="2400" baseline="30000" dirty="0" smtClean="0"/>
              <a:t>rd</a:t>
            </a:r>
            <a:r>
              <a:rPr lang="en-US" sz="2400" dirty="0" smtClean="0"/>
              <a:t> party audit</a:t>
            </a:r>
          </a:p>
          <a:p>
            <a:pPr marL="0" indent="0">
              <a:buNone/>
            </a:pPr>
            <a:r>
              <a:rPr lang="en-US" sz="2400" dirty="0"/>
              <a:t> </a:t>
            </a:r>
            <a:r>
              <a:rPr lang="en-US" sz="2400" dirty="0" smtClean="0"/>
              <a:t>        Use global standard</a:t>
            </a:r>
          </a:p>
          <a:p>
            <a:pPr marL="0" indent="0">
              <a:buNone/>
            </a:pPr>
            <a:r>
              <a:rPr lang="en-US" sz="2400" dirty="0"/>
              <a:t> </a:t>
            </a:r>
            <a:r>
              <a:rPr lang="en-US" sz="2400" dirty="0" smtClean="0"/>
              <a:t>        Promotion of the certification</a:t>
            </a:r>
          </a:p>
          <a:p>
            <a:pPr marL="0" indent="0">
              <a:buNone/>
            </a:pPr>
            <a:r>
              <a:rPr lang="en-US" sz="2400" dirty="0"/>
              <a:t> </a:t>
            </a:r>
            <a:r>
              <a:rPr lang="en-US" sz="2400" dirty="0" smtClean="0"/>
              <a:t>        Continual improvement</a:t>
            </a:r>
          </a:p>
          <a:p>
            <a:pPr marL="0" indent="0">
              <a:buNone/>
            </a:pPr>
            <a:r>
              <a:rPr lang="en-US" sz="2400" dirty="0"/>
              <a:t> </a:t>
            </a:r>
            <a:r>
              <a:rPr lang="en-US" sz="2400" dirty="0" smtClean="0"/>
              <a:t>        Annual update</a:t>
            </a:r>
          </a:p>
          <a:p>
            <a:pPr marL="0" indent="0">
              <a:buNone/>
            </a:pPr>
            <a:r>
              <a:rPr lang="en-US" sz="2400" dirty="0"/>
              <a:t> </a:t>
            </a:r>
            <a:r>
              <a:rPr lang="en-US" sz="2400" dirty="0" smtClean="0"/>
              <a:t>        Price  </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7994" y="4629664"/>
            <a:ext cx="1930003" cy="2129481"/>
          </a:xfrm>
          <a:prstGeom prst="rect">
            <a:avLst/>
          </a:prstGeom>
        </p:spPr>
      </p:pic>
    </p:spTree>
    <p:extLst>
      <p:ext uri="{BB962C8B-B14F-4D97-AF65-F5344CB8AC3E}">
        <p14:creationId xmlns:p14="http://schemas.microsoft.com/office/powerpoint/2010/main" val="151766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Employee Performance / Health Enhancement</a:t>
            </a:r>
            <a:endParaRPr lang="en-US" b="1" dirty="0"/>
          </a:p>
        </p:txBody>
      </p:sp>
      <p:sp>
        <p:nvSpPr>
          <p:cNvPr id="3" name="Content Placeholder 2"/>
          <p:cNvSpPr>
            <a:spLocks noGrp="1"/>
          </p:cNvSpPr>
          <p:nvPr>
            <p:ph idx="1"/>
          </p:nvPr>
        </p:nvSpPr>
        <p:spPr/>
        <p:txBody>
          <a:bodyPr>
            <a:normAutofit/>
          </a:bodyPr>
          <a:lstStyle/>
          <a:p>
            <a:r>
              <a:rPr lang="en-US" sz="2400" dirty="0" smtClean="0"/>
              <a:t>Sustainability is not just about energy savings or ‘Greening Up’, it is about people </a:t>
            </a:r>
          </a:p>
          <a:p>
            <a:r>
              <a:rPr lang="en-US" sz="2400" dirty="0" smtClean="0"/>
              <a:t>For most businesses, the employees are one of the biggest costs, one of the biggest risks (mistakes, insurance, law suits) and one of the biggest opportunities (new ideas, collaboration, product knowledge)</a:t>
            </a:r>
          </a:p>
          <a:p>
            <a:r>
              <a:rPr lang="en-US" sz="2400" dirty="0" smtClean="0"/>
              <a:t>Every organization suffers from the Big 5 – insomnia, stress, anxiety, physical pain, mental acuity</a:t>
            </a:r>
          </a:p>
          <a:p>
            <a:r>
              <a:rPr lang="en-US" sz="2400" dirty="0" smtClean="0"/>
              <a:t>You are losing 5% of your corporate profit/year to the Big 5</a:t>
            </a:r>
          </a:p>
          <a:p>
            <a:r>
              <a:rPr lang="en-US" sz="2400" dirty="0" smtClean="0"/>
              <a:t>It takes a lot of LEDs to make up for one worker comp or workplace violence case</a:t>
            </a:r>
          </a:p>
          <a:p>
            <a:r>
              <a:rPr lang="en-US" sz="2400" dirty="0" smtClean="0"/>
              <a:t>Make sure your program has a ‘people piece’ that addresses employee performance, health and happiness</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881" y="5263618"/>
            <a:ext cx="1443747" cy="1592967"/>
          </a:xfrm>
          <a:prstGeom prst="rect">
            <a:avLst/>
          </a:prstGeom>
        </p:spPr>
      </p:pic>
    </p:spTree>
    <p:extLst>
      <p:ext uri="{BB962C8B-B14F-4D97-AF65-F5344CB8AC3E}">
        <p14:creationId xmlns:p14="http://schemas.microsoft.com/office/powerpoint/2010/main" val="3170885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Certify the Business not the Box</a:t>
            </a:r>
            <a:endParaRPr lang="en-US" b="1" dirty="0"/>
          </a:p>
        </p:txBody>
      </p:sp>
      <p:sp>
        <p:nvSpPr>
          <p:cNvPr id="3" name="Content Placeholder 2"/>
          <p:cNvSpPr>
            <a:spLocks noGrp="1"/>
          </p:cNvSpPr>
          <p:nvPr>
            <p:ph idx="1"/>
          </p:nvPr>
        </p:nvSpPr>
        <p:spPr/>
        <p:txBody>
          <a:bodyPr>
            <a:normAutofit/>
          </a:bodyPr>
          <a:lstStyle/>
          <a:p>
            <a:r>
              <a:rPr lang="en-US" sz="2400" dirty="0" smtClean="0"/>
              <a:t>People care about things that involve people</a:t>
            </a:r>
          </a:p>
          <a:p>
            <a:r>
              <a:rPr lang="en-US" sz="2400" dirty="0" smtClean="0"/>
              <a:t>Most building (</a:t>
            </a:r>
            <a:r>
              <a:rPr lang="en-US" sz="2400" dirty="0" err="1" smtClean="0"/>
              <a:t>ie</a:t>
            </a:r>
            <a:r>
              <a:rPr lang="en-US" sz="2400" dirty="0" smtClean="0"/>
              <a:t>, ‘Box’) certifications, like LEED, only care about building energy</a:t>
            </a:r>
          </a:p>
          <a:p>
            <a:r>
              <a:rPr lang="en-US" sz="2400" dirty="0" smtClean="0"/>
              <a:t>Building certifications are expensive and hard to market (poor ROI)</a:t>
            </a:r>
          </a:p>
          <a:p>
            <a:r>
              <a:rPr lang="en-US" sz="2400" dirty="0" smtClean="0"/>
              <a:t>You want to say, “Buy more of my product because we are a certified sustainable business”</a:t>
            </a:r>
          </a:p>
          <a:p>
            <a:r>
              <a:rPr lang="en-US" sz="2400" dirty="0" smtClean="0"/>
              <a:t>You do not get much value from, “Buy more of my product because we are in an energy efficient building” </a:t>
            </a:r>
          </a:p>
          <a:p>
            <a:r>
              <a:rPr lang="en-US" sz="2400" dirty="0" smtClean="0"/>
              <a:t>You want the certification on your business, not the building your business is in</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2543" y="5390855"/>
            <a:ext cx="1262514" cy="1393003"/>
          </a:xfrm>
          <a:prstGeom prst="rect">
            <a:avLst/>
          </a:prstGeom>
        </p:spPr>
      </p:pic>
    </p:spTree>
    <p:extLst>
      <p:ext uri="{BB962C8B-B14F-4D97-AF65-F5344CB8AC3E}">
        <p14:creationId xmlns:p14="http://schemas.microsoft.com/office/powerpoint/2010/main" val="3639570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t>
            </a:r>
            <a:r>
              <a:rPr lang="en-US" b="1" baseline="30000" dirty="0" smtClean="0"/>
              <a:t>rd</a:t>
            </a:r>
            <a:r>
              <a:rPr lang="en-US" b="1" dirty="0" smtClean="0"/>
              <a:t> Party Audit</a:t>
            </a:r>
            <a:endParaRPr lang="en-US" b="1" dirty="0"/>
          </a:p>
        </p:txBody>
      </p:sp>
      <p:sp>
        <p:nvSpPr>
          <p:cNvPr id="3" name="Content Placeholder 2"/>
          <p:cNvSpPr>
            <a:spLocks noGrp="1"/>
          </p:cNvSpPr>
          <p:nvPr>
            <p:ph idx="1"/>
          </p:nvPr>
        </p:nvSpPr>
        <p:spPr/>
        <p:txBody>
          <a:bodyPr>
            <a:normAutofit/>
          </a:bodyPr>
          <a:lstStyle/>
          <a:p>
            <a:r>
              <a:rPr lang="en-US" sz="2400" dirty="0" smtClean="0"/>
              <a:t>Oversight delivers credibility and trust</a:t>
            </a:r>
          </a:p>
          <a:p>
            <a:r>
              <a:rPr lang="en-US" sz="2400" dirty="0" smtClean="0"/>
              <a:t>From passing your driving test, to getting your college diploma, to passing a bar exam, we use 3</a:t>
            </a:r>
            <a:r>
              <a:rPr lang="en-US" sz="2400" baseline="30000" dirty="0" smtClean="0"/>
              <a:t>rd</a:t>
            </a:r>
            <a:r>
              <a:rPr lang="en-US" sz="2400" dirty="0" smtClean="0"/>
              <a:t> parties to ensure compliance</a:t>
            </a:r>
            <a:endParaRPr lang="en-US" sz="2400" dirty="0"/>
          </a:p>
          <a:p>
            <a:r>
              <a:rPr lang="en-US" sz="2400" dirty="0" smtClean="0"/>
              <a:t>There are many sustainability programs that deliver a certification based on your ‘word’…..and your payment</a:t>
            </a:r>
          </a:p>
          <a:p>
            <a:r>
              <a:rPr lang="en-US" sz="2400" dirty="0" smtClean="0"/>
              <a:t>Don’t do it!</a:t>
            </a:r>
          </a:p>
          <a:p>
            <a:r>
              <a:rPr lang="en-US" sz="2400" dirty="0" smtClean="0"/>
              <a:t>Make sure the program you choose uses a 3</a:t>
            </a:r>
            <a:r>
              <a:rPr lang="en-US" sz="2400" baseline="30000" dirty="0" smtClean="0"/>
              <a:t>rd</a:t>
            </a:r>
            <a:r>
              <a:rPr lang="en-US" sz="2400" dirty="0" smtClean="0"/>
              <a:t> party to validate your work</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8123" y="4942703"/>
            <a:ext cx="1735882" cy="1915297"/>
          </a:xfrm>
          <a:prstGeom prst="rect">
            <a:avLst/>
          </a:prstGeom>
        </p:spPr>
      </p:pic>
    </p:spTree>
    <p:extLst>
      <p:ext uri="{BB962C8B-B14F-4D97-AF65-F5344CB8AC3E}">
        <p14:creationId xmlns:p14="http://schemas.microsoft.com/office/powerpoint/2010/main" val="1202335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Use a Respected and Integrated Global Standard</a:t>
            </a:r>
            <a:endParaRPr lang="en-US" sz="4000" b="1" dirty="0"/>
          </a:p>
        </p:txBody>
      </p:sp>
      <p:sp>
        <p:nvSpPr>
          <p:cNvPr id="3" name="Content Placeholder 2"/>
          <p:cNvSpPr>
            <a:spLocks noGrp="1"/>
          </p:cNvSpPr>
          <p:nvPr>
            <p:ph idx="1"/>
          </p:nvPr>
        </p:nvSpPr>
        <p:spPr>
          <a:xfrm>
            <a:off x="838200" y="1825624"/>
            <a:ext cx="10515600" cy="5032375"/>
          </a:xfrm>
        </p:spPr>
        <p:txBody>
          <a:bodyPr>
            <a:normAutofit/>
          </a:bodyPr>
          <a:lstStyle/>
          <a:p>
            <a:r>
              <a:rPr lang="en-US" sz="2400" dirty="0" smtClean="0"/>
              <a:t>The sustainability industry is maturing and coalescing around the ISO 14001</a:t>
            </a:r>
          </a:p>
          <a:p>
            <a:r>
              <a:rPr lang="en-US" sz="2400" dirty="0" smtClean="0"/>
              <a:t>The UN has created its SDGs (17 sustainability development goals)</a:t>
            </a:r>
          </a:p>
          <a:p>
            <a:r>
              <a:rPr lang="en-US" sz="2400" dirty="0" smtClean="0"/>
              <a:t>The EU is starting to tie lending to sustainability </a:t>
            </a:r>
          </a:p>
          <a:p>
            <a:r>
              <a:rPr lang="en-US" sz="2400" dirty="0" smtClean="0"/>
              <a:t>The SEC is starting to look at sustainability, carbon neutrality and ESG (Environment, Social, Governance) claims</a:t>
            </a:r>
          </a:p>
          <a:p>
            <a:endParaRPr lang="en-US" sz="2400" dirty="0"/>
          </a:p>
          <a:p>
            <a:r>
              <a:rPr lang="en-US" sz="2400" dirty="0" smtClean="0"/>
              <a:t>Don’t pick a program that is not globally respected by, and integrated with, the world leadership groups; and that does not have the ability to integrate sustainability, carbon neutrality and ESG</a:t>
            </a:r>
          </a:p>
          <a:p>
            <a:r>
              <a:rPr lang="en-US" sz="2400" dirty="0" smtClean="0"/>
              <a:t>No reason to spend the time and money, then find you are not following the same programs and protocols that the leadership groups have adopted</a:t>
            </a:r>
          </a:p>
          <a:p>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1178" y="5395783"/>
            <a:ext cx="1325244" cy="1462216"/>
          </a:xfrm>
          <a:prstGeom prst="rect">
            <a:avLst/>
          </a:prstGeom>
        </p:spPr>
      </p:pic>
    </p:spTree>
    <p:extLst>
      <p:ext uri="{BB962C8B-B14F-4D97-AF65-F5344CB8AC3E}">
        <p14:creationId xmlns:p14="http://schemas.microsoft.com/office/powerpoint/2010/main" val="2810228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Promotion of the Certification</a:t>
            </a:r>
            <a:endParaRPr lang="en-US" b="1" dirty="0"/>
          </a:p>
        </p:txBody>
      </p:sp>
      <p:sp>
        <p:nvSpPr>
          <p:cNvPr id="3" name="Content Placeholder 2"/>
          <p:cNvSpPr>
            <a:spLocks noGrp="1"/>
          </p:cNvSpPr>
          <p:nvPr>
            <p:ph idx="1"/>
          </p:nvPr>
        </p:nvSpPr>
        <p:spPr/>
        <p:txBody>
          <a:bodyPr>
            <a:normAutofit/>
          </a:bodyPr>
          <a:lstStyle/>
          <a:p>
            <a:r>
              <a:rPr lang="en-US" sz="2400" dirty="0" smtClean="0"/>
              <a:t>Historically, sustainability has been a cost-side play</a:t>
            </a:r>
          </a:p>
          <a:p>
            <a:r>
              <a:rPr lang="en-US" sz="2400" dirty="0" smtClean="0"/>
              <a:t>Most programs and providers have been 100% trained and focused on cost-side measures – energy reduction, carbon reduction, waste reduction, water reduction, travel reduction (</a:t>
            </a:r>
            <a:r>
              <a:rPr lang="en-US" sz="2400" dirty="0" err="1" smtClean="0"/>
              <a:t>ie</a:t>
            </a:r>
            <a:r>
              <a:rPr lang="en-US" sz="2400" dirty="0" smtClean="0"/>
              <a:t>, engineering)</a:t>
            </a:r>
          </a:p>
          <a:p>
            <a:r>
              <a:rPr lang="en-US" sz="2400" dirty="0" smtClean="0"/>
              <a:t>But we know consumers are searching for certified sustainable companies</a:t>
            </a:r>
          </a:p>
          <a:p>
            <a:r>
              <a:rPr lang="en-US" sz="2400" dirty="0" smtClean="0"/>
              <a:t>If you don’t talk about being certified sustainable they will never know you are (</a:t>
            </a:r>
            <a:r>
              <a:rPr lang="en-US" sz="2400" dirty="0" err="1" smtClean="0"/>
              <a:t>ie</a:t>
            </a:r>
            <a:r>
              <a:rPr lang="en-US" sz="2400" dirty="0" smtClean="0"/>
              <a:t>, marketing)</a:t>
            </a:r>
          </a:p>
          <a:p>
            <a:r>
              <a:rPr lang="en-US" sz="2400" dirty="0" smtClean="0"/>
              <a:t>You want a program provider that is built to do the cost-side work AND the revenue-side work; and helps you promote your certification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026" y="5231027"/>
            <a:ext cx="1422304" cy="1569308"/>
          </a:xfrm>
          <a:prstGeom prst="rect">
            <a:avLst/>
          </a:prstGeom>
        </p:spPr>
      </p:pic>
    </p:spTree>
    <p:extLst>
      <p:ext uri="{BB962C8B-B14F-4D97-AF65-F5344CB8AC3E}">
        <p14:creationId xmlns:p14="http://schemas.microsoft.com/office/powerpoint/2010/main" val="2489646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Continual Improvement</a:t>
            </a:r>
            <a:endParaRPr lang="en-US" b="1" dirty="0"/>
          </a:p>
        </p:txBody>
      </p:sp>
      <p:sp>
        <p:nvSpPr>
          <p:cNvPr id="3" name="Content Placeholder 2"/>
          <p:cNvSpPr>
            <a:spLocks noGrp="1"/>
          </p:cNvSpPr>
          <p:nvPr>
            <p:ph idx="1"/>
          </p:nvPr>
        </p:nvSpPr>
        <p:spPr/>
        <p:txBody>
          <a:bodyPr>
            <a:normAutofit/>
          </a:bodyPr>
          <a:lstStyle/>
          <a:p>
            <a:r>
              <a:rPr lang="en-US" sz="2400" dirty="0" smtClean="0"/>
              <a:t>Sustainability is not finite.  It requires long-term commitment</a:t>
            </a:r>
          </a:p>
          <a:p>
            <a:r>
              <a:rPr lang="en-US" sz="2400" dirty="0" smtClean="0"/>
              <a:t>But…..change is hard for all of us</a:t>
            </a:r>
          </a:p>
          <a:p>
            <a:r>
              <a:rPr lang="en-US" sz="2400" dirty="0" smtClean="0"/>
              <a:t>If the bar is set too high, we can get frustrated and give up</a:t>
            </a:r>
          </a:p>
          <a:p>
            <a:endParaRPr lang="en-US" sz="2400" dirty="0"/>
          </a:p>
          <a:p>
            <a:r>
              <a:rPr lang="en-US" sz="2400" dirty="0" smtClean="0"/>
              <a:t>You want a program that lets you come as you are</a:t>
            </a:r>
          </a:p>
          <a:p>
            <a:pPr marL="0" indent="0">
              <a:buNone/>
            </a:pPr>
            <a:r>
              <a:rPr lang="en-US" sz="2400" dirty="0"/>
              <a:t> </a:t>
            </a:r>
            <a:r>
              <a:rPr lang="en-US" sz="2400" dirty="0" smtClean="0"/>
              <a:t>       Allows you to proceed at a pace that suits your organization</a:t>
            </a:r>
          </a:p>
          <a:p>
            <a:pPr marL="0" indent="0">
              <a:buNone/>
            </a:pPr>
            <a:r>
              <a:rPr lang="en-US" sz="2400" dirty="0"/>
              <a:t> </a:t>
            </a:r>
            <a:r>
              <a:rPr lang="en-US" sz="2400" dirty="0" smtClean="0"/>
              <a:t>       Focuses on fun for staff</a:t>
            </a:r>
          </a:p>
          <a:p>
            <a:pPr marL="0" indent="0">
              <a:buNone/>
            </a:pPr>
            <a:r>
              <a:rPr lang="en-US" sz="2400" dirty="0"/>
              <a:t> </a:t>
            </a:r>
            <a:r>
              <a:rPr lang="en-US" sz="2400" dirty="0" smtClean="0"/>
              <a:t>       Success is based on continual improvement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410" y="4959178"/>
            <a:ext cx="1638822" cy="1808205"/>
          </a:xfrm>
          <a:prstGeom prst="rect">
            <a:avLst/>
          </a:prstGeom>
        </p:spPr>
      </p:pic>
    </p:spTree>
    <p:extLst>
      <p:ext uri="{BB962C8B-B14F-4D97-AF65-F5344CB8AC3E}">
        <p14:creationId xmlns:p14="http://schemas.microsoft.com/office/powerpoint/2010/main" val="235364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Update</a:t>
            </a:r>
            <a:endParaRPr lang="en-US" b="1" dirty="0"/>
          </a:p>
        </p:txBody>
      </p:sp>
      <p:sp>
        <p:nvSpPr>
          <p:cNvPr id="3" name="Content Placeholder 2"/>
          <p:cNvSpPr>
            <a:spLocks noGrp="1"/>
          </p:cNvSpPr>
          <p:nvPr>
            <p:ph idx="1"/>
          </p:nvPr>
        </p:nvSpPr>
        <p:spPr/>
        <p:txBody>
          <a:bodyPr>
            <a:normAutofit fontScale="92500" lnSpcReduction="10000"/>
          </a:bodyPr>
          <a:lstStyle/>
          <a:p>
            <a:r>
              <a:rPr lang="en-US" sz="2600" dirty="0" smtClean="0"/>
              <a:t>Current = credible</a:t>
            </a:r>
          </a:p>
          <a:p>
            <a:r>
              <a:rPr lang="en-US" sz="2600" dirty="0"/>
              <a:t>S</a:t>
            </a:r>
            <a:r>
              <a:rPr lang="en-US" sz="2600" dirty="0" smtClean="0"/>
              <a:t>ustainability is not finite; we need to continually improve</a:t>
            </a:r>
          </a:p>
          <a:p>
            <a:r>
              <a:rPr lang="en-US" sz="2600" dirty="0" smtClean="0"/>
              <a:t>You don’t want a program that does not have a date attached to its certification</a:t>
            </a:r>
          </a:p>
          <a:p>
            <a:r>
              <a:rPr lang="en-US" sz="2600" dirty="0" smtClean="0"/>
              <a:t>You want to continually improve, see your success, and annually update your certification to show you are current and credible in your actions</a:t>
            </a:r>
          </a:p>
          <a:p>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7464" y="4670854"/>
            <a:ext cx="1900139" cy="2096530"/>
          </a:xfrm>
          <a:prstGeom prst="rect">
            <a:avLst/>
          </a:prstGeom>
        </p:spPr>
      </p:pic>
    </p:spTree>
    <p:extLst>
      <p:ext uri="{BB962C8B-B14F-4D97-AF65-F5344CB8AC3E}">
        <p14:creationId xmlns:p14="http://schemas.microsoft.com/office/powerpoint/2010/main" val="1167577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Cost</a:t>
            </a:r>
            <a:endParaRPr lang="en-US" b="1" dirty="0"/>
          </a:p>
        </p:txBody>
      </p:sp>
      <p:sp>
        <p:nvSpPr>
          <p:cNvPr id="3" name="Content Placeholder 2"/>
          <p:cNvSpPr>
            <a:spLocks noGrp="1"/>
          </p:cNvSpPr>
          <p:nvPr>
            <p:ph idx="1"/>
          </p:nvPr>
        </p:nvSpPr>
        <p:spPr/>
        <p:txBody>
          <a:bodyPr>
            <a:normAutofit fontScale="92500" lnSpcReduction="20000"/>
          </a:bodyPr>
          <a:lstStyle/>
          <a:p>
            <a:r>
              <a:rPr lang="en-US" sz="2400" dirty="0" smtClean="0"/>
              <a:t>We could have started with cost, but you want the above 7 components at a price you can afford</a:t>
            </a:r>
          </a:p>
          <a:p>
            <a:endParaRPr lang="en-US" sz="2400" dirty="0" smtClean="0"/>
          </a:p>
          <a:p>
            <a:r>
              <a:rPr lang="en-US" sz="2400" dirty="0" smtClean="0"/>
              <a:t>Our cost, designed for SMEs, is roughly 5-10% of other programs – we deliver the top program in the world at a fraction of the historical cost</a:t>
            </a:r>
          </a:p>
          <a:p>
            <a:endParaRPr lang="en-US" sz="2400" dirty="0" smtClean="0"/>
          </a:p>
          <a:p>
            <a:r>
              <a:rPr lang="en-US" sz="2400" dirty="0" smtClean="0"/>
              <a:t>Cost includes</a:t>
            </a:r>
          </a:p>
          <a:p>
            <a:pPr marL="0" indent="0">
              <a:buNone/>
            </a:pPr>
            <a:r>
              <a:rPr lang="en-US" sz="2400" dirty="0"/>
              <a:t> </a:t>
            </a:r>
            <a:r>
              <a:rPr lang="en-US" sz="2400" dirty="0" smtClean="0"/>
              <a:t>       The certification </a:t>
            </a:r>
          </a:p>
          <a:p>
            <a:pPr marL="0" indent="0">
              <a:buNone/>
            </a:pPr>
            <a:r>
              <a:rPr lang="en-US" sz="2400" dirty="0"/>
              <a:t> </a:t>
            </a:r>
            <a:r>
              <a:rPr lang="en-US" sz="2400" dirty="0" smtClean="0"/>
              <a:t>       </a:t>
            </a:r>
            <a:r>
              <a:rPr lang="en-US" sz="2400" dirty="0"/>
              <a:t>I</a:t>
            </a:r>
            <a:r>
              <a:rPr lang="en-US" sz="2400" dirty="0" smtClean="0"/>
              <a:t>mprovements to qualify for the certification (client may choose to do more)</a:t>
            </a:r>
          </a:p>
          <a:p>
            <a:pPr marL="0" indent="0">
              <a:buNone/>
            </a:pPr>
            <a:r>
              <a:rPr lang="en-US" sz="2400" dirty="0"/>
              <a:t> </a:t>
            </a:r>
            <a:r>
              <a:rPr lang="en-US" sz="2400" dirty="0" smtClean="0"/>
              <a:t>       The 3</a:t>
            </a:r>
            <a:r>
              <a:rPr lang="en-US" sz="2400" baseline="30000" dirty="0" smtClean="0"/>
              <a:t>rd</a:t>
            </a:r>
            <a:r>
              <a:rPr lang="en-US" sz="2400" dirty="0" smtClean="0"/>
              <a:t> party audit</a:t>
            </a:r>
          </a:p>
          <a:p>
            <a:pPr marL="0" indent="0">
              <a:buNone/>
            </a:pPr>
            <a:r>
              <a:rPr lang="en-US" sz="2400" dirty="0"/>
              <a:t> </a:t>
            </a:r>
            <a:r>
              <a:rPr lang="en-US" sz="2400" dirty="0" smtClean="0"/>
              <a:t>       </a:t>
            </a:r>
          </a:p>
          <a:p>
            <a:pPr marL="0" indent="0">
              <a:buNone/>
            </a:pP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3983" y="4917990"/>
            <a:ext cx="1683619" cy="1857632"/>
          </a:xfrm>
          <a:prstGeom prst="rect">
            <a:avLst/>
          </a:prstGeom>
        </p:spPr>
      </p:pic>
    </p:spTree>
    <p:extLst>
      <p:ext uri="{BB962C8B-B14F-4D97-AF65-F5344CB8AC3E}">
        <p14:creationId xmlns:p14="http://schemas.microsoft.com/office/powerpoint/2010/main" val="97151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Biggest Fears</a:t>
            </a:r>
            <a:endParaRPr lang="en-US" b="1" dirty="0"/>
          </a:p>
        </p:txBody>
      </p:sp>
      <p:sp>
        <p:nvSpPr>
          <p:cNvPr id="3" name="Content Placeholder 2"/>
          <p:cNvSpPr>
            <a:spLocks noGrp="1"/>
          </p:cNvSpPr>
          <p:nvPr>
            <p:ph idx="1"/>
          </p:nvPr>
        </p:nvSpPr>
        <p:spPr/>
        <p:txBody>
          <a:bodyPr/>
          <a:lstStyle/>
          <a:p>
            <a:r>
              <a:rPr lang="en-US" dirty="0" smtClean="0"/>
              <a:t>Change</a:t>
            </a:r>
          </a:p>
          <a:p>
            <a:r>
              <a:rPr lang="en-US" dirty="0" smtClean="0"/>
              <a:t>Getting up to speed (confident enough to make a decision) </a:t>
            </a:r>
          </a:p>
          <a:p>
            <a:r>
              <a:rPr lang="en-US" dirty="0" smtClean="0"/>
              <a:t>Staff time</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3280" y="4415481"/>
            <a:ext cx="2153988" cy="2376616"/>
          </a:xfrm>
          <a:prstGeom prst="rect">
            <a:avLst/>
          </a:prstGeom>
        </p:spPr>
      </p:pic>
    </p:spTree>
    <p:extLst>
      <p:ext uri="{BB962C8B-B14F-4D97-AF65-F5344CB8AC3E}">
        <p14:creationId xmlns:p14="http://schemas.microsoft.com/office/powerpoint/2010/main" val="168365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t>
            </a:r>
            <a:r>
              <a:rPr lang="en-US" b="1" i="1" dirty="0" smtClean="0"/>
              <a:t>Our</a:t>
            </a:r>
            <a:r>
              <a:rPr lang="en-US" b="1" dirty="0" smtClean="0"/>
              <a:t> Definition of </a:t>
            </a:r>
            <a:br>
              <a:rPr lang="en-US" b="1" dirty="0" smtClean="0"/>
            </a:br>
            <a:r>
              <a:rPr lang="en-US" b="1" dirty="0" smtClean="0"/>
              <a:t>Corporate Environmental Sustainability?</a:t>
            </a:r>
            <a:endParaRPr lang="en-US" b="1" dirty="0"/>
          </a:p>
        </p:txBody>
      </p:sp>
      <p:sp>
        <p:nvSpPr>
          <p:cNvPr id="3" name="Content Placeholder 2"/>
          <p:cNvSpPr>
            <a:spLocks noGrp="1"/>
          </p:cNvSpPr>
          <p:nvPr>
            <p:ph idx="1"/>
          </p:nvPr>
        </p:nvSpPr>
        <p:spPr>
          <a:xfrm>
            <a:off x="838200" y="1825625"/>
            <a:ext cx="10031569" cy="3313045"/>
          </a:xfrm>
        </p:spPr>
        <p:txBody>
          <a:bodyPr>
            <a:normAutofit lnSpcReduction="10000"/>
          </a:bodyPr>
          <a:lstStyle/>
          <a:p>
            <a:r>
              <a:rPr lang="en-US" dirty="0" smtClean="0"/>
              <a:t>“Maximize performance and return…without compromising the environment or future generations…via continual improvement of awareness, health, operation and efficiency of the organization…and promotion of sustainability certification and performance achievements and successes to all internal and external stakeholders.” – </a:t>
            </a:r>
            <a:r>
              <a:rPr lang="en-US" i="1" dirty="0" err="1" smtClean="0"/>
              <a:t>Edenark</a:t>
            </a:r>
            <a:r>
              <a:rPr lang="en-US" i="1" dirty="0" smtClean="0"/>
              <a:t> Group</a:t>
            </a:r>
            <a:r>
              <a:rPr lang="en-US" dirty="0" smtClean="0"/>
              <a:t> </a:t>
            </a:r>
          </a:p>
          <a:p>
            <a:endParaRPr lang="en-US" dirty="0"/>
          </a:p>
          <a:p>
            <a:r>
              <a:rPr lang="en-US" dirty="0" smtClean="0"/>
              <a:t>Profit / Planet / People / Promotion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680" y="4143172"/>
            <a:ext cx="2358147" cy="2601876"/>
          </a:xfrm>
          <a:prstGeom prst="rect">
            <a:avLst/>
          </a:prstGeom>
        </p:spPr>
      </p:pic>
    </p:spTree>
    <p:extLst>
      <p:ext uri="{BB962C8B-B14F-4D97-AF65-F5344CB8AC3E}">
        <p14:creationId xmlns:p14="http://schemas.microsoft.com/office/powerpoint/2010/main" val="69190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Good News!</a:t>
            </a:r>
            <a:endParaRPr lang="en-US" b="1" dirty="0"/>
          </a:p>
        </p:txBody>
      </p:sp>
      <p:sp>
        <p:nvSpPr>
          <p:cNvPr id="3" name="Content Placeholder 2"/>
          <p:cNvSpPr>
            <a:spLocks noGrp="1"/>
          </p:cNvSpPr>
          <p:nvPr>
            <p:ph idx="1"/>
          </p:nvPr>
        </p:nvSpPr>
        <p:spPr/>
        <p:txBody>
          <a:bodyPr>
            <a:noAutofit/>
          </a:bodyPr>
          <a:lstStyle/>
          <a:p>
            <a:r>
              <a:rPr lang="en-US" sz="2400" dirty="0" smtClean="0"/>
              <a:t>Our program meets all 8 of the criteria (including being affordable!)</a:t>
            </a:r>
          </a:p>
          <a:p>
            <a:r>
              <a:rPr lang="en-US" sz="2400" dirty="0" smtClean="0"/>
              <a:t>The review process is easy and painless</a:t>
            </a:r>
          </a:p>
          <a:p>
            <a:r>
              <a:rPr lang="en-US" sz="2400" dirty="0" smtClean="0"/>
              <a:t>Changes can be modest and gradual</a:t>
            </a:r>
          </a:p>
          <a:p>
            <a:r>
              <a:rPr lang="en-US" sz="2400" dirty="0" smtClean="0"/>
              <a:t>Staff involvement can be minimal</a:t>
            </a:r>
          </a:p>
          <a:p>
            <a:r>
              <a:rPr lang="en-US" sz="2400" dirty="0" smtClean="0"/>
              <a:t>It can be fun and very beneficial</a:t>
            </a:r>
          </a:p>
          <a:p>
            <a:r>
              <a:rPr lang="en-US" sz="2400" dirty="0" smtClean="0"/>
              <a:t>If done right, promotion can get in front of certification (</a:t>
            </a:r>
            <a:r>
              <a:rPr lang="en-US" sz="2400" dirty="0" err="1" smtClean="0"/>
              <a:t>ie</a:t>
            </a:r>
            <a:r>
              <a:rPr lang="en-US" sz="2400" dirty="0" smtClean="0"/>
              <a:t>, you can promote the </a:t>
            </a:r>
            <a:r>
              <a:rPr lang="en-US" sz="2400" i="1" dirty="0" smtClean="0"/>
              <a:t>pursuit of the certification</a:t>
            </a:r>
            <a:r>
              <a:rPr lang="en-US" sz="2400" dirty="0" smtClean="0"/>
              <a:t> which helps with differentiation and getting revenues ahead of costs)</a:t>
            </a:r>
          </a:p>
          <a:p>
            <a:endParaRPr lang="en-US" sz="2400" dirty="0"/>
          </a:p>
          <a:p>
            <a:r>
              <a:rPr lang="en-US" sz="2400" dirty="0" smtClean="0"/>
              <a:t>We are happy to help</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9312" y="5066270"/>
            <a:ext cx="1571627" cy="1734065"/>
          </a:xfrm>
          <a:prstGeom prst="rect">
            <a:avLst/>
          </a:prstGeom>
        </p:spPr>
      </p:pic>
    </p:spTree>
    <p:extLst>
      <p:ext uri="{BB962C8B-B14F-4D97-AF65-F5344CB8AC3E}">
        <p14:creationId xmlns:p14="http://schemas.microsoft.com/office/powerpoint/2010/main" val="3977609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5623"/>
            <a:ext cx="10515600" cy="1017431"/>
          </a:xfrm>
        </p:spPr>
        <p:txBody>
          <a:bodyPr/>
          <a:lstStyle/>
          <a:p>
            <a:r>
              <a:rPr lang="en-US" dirty="0" err="1" smtClean="0"/>
              <a:t>Edenark</a:t>
            </a:r>
            <a:r>
              <a:rPr lang="en-US" dirty="0" smtClean="0"/>
              <a:t> Group</a:t>
            </a:r>
            <a:endParaRPr lang="en-US" dirty="0"/>
          </a:p>
        </p:txBody>
      </p:sp>
      <p:sp>
        <p:nvSpPr>
          <p:cNvPr id="3" name="Content Placeholder 2"/>
          <p:cNvSpPr>
            <a:spLocks noGrp="1"/>
          </p:cNvSpPr>
          <p:nvPr>
            <p:ph idx="1"/>
          </p:nvPr>
        </p:nvSpPr>
        <p:spPr>
          <a:xfrm>
            <a:off x="838200" y="3825025"/>
            <a:ext cx="10515600" cy="2351938"/>
          </a:xfrm>
        </p:spPr>
        <p:txBody>
          <a:bodyPr/>
          <a:lstStyle/>
          <a:p>
            <a:r>
              <a:rPr lang="en-US" dirty="0" smtClean="0">
                <a:hlinkClick r:id="rId2"/>
              </a:rPr>
              <a:t>www.edenark.com</a:t>
            </a:r>
            <a:endParaRPr lang="en-US" dirty="0" smtClean="0"/>
          </a:p>
          <a:p>
            <a:r>
              <a:rPr lang="en-US" dirty="0" smtClean="0"/>
              <a:t>David Goodman</a:t>
            </a:r>
          </a:p>
          <a:p>
            <a:r>
              <a:rPr lang="en-US" smtClean="0"/>
              <a:t>+1-844-722-3937</a:t>
            </a:r>
            <a:endParaRPr lang="en-US" dirty="0" smtClean="0"/>
          </a:p>
          <a:p>
            <a:r>
              <a:rPr lang="en-US" dirty="0" smtClean="0">
                <a:hlinkClick r:id="rId3"/>
              </a:rPr>
              <a:t>dgoodman@edenark.com</a:t>
            </a:r>
            <a:endParaRPr 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83" y="181232"/>
            <a:ext cx="1960847" cy="2163513"/>
          </a:xfrm>
          <a:prstGeom prst="rect">
            <a:avLst/>
          </a:prstGeom>
        </p:spPr>
      </p:pic>
    </p:spTree>
    <p:extLst>
      <p:ext uri="{BB962C8B-B14F-4D97-AF65-F5344CB8AC3E}">
        <p14:creationId xmlns:p14="http://schemas.microsoft.com/office/powerpoint/2010/main" val="192250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we going to talk about?</a:t>
            </a:r>
            <a:endParaRPr lang="en-US" b="1" dirty="0"/>
          </a:p>
        </p:txBody>
      </p:sp>
      <p:sp>
        <p:nvSpPr>
          <p:cNvPr id="3" name="Content Placeholder 2"/>
          <p:cNvSpPr>
            <a:spLocks noGrp="1"/>
          </p:cNvSpPr>
          <p:nvPr>
            <p:ph idx="1"/>
          </p:nvPr>
        </p:nvSpPr>
        <p:spPr/>
        <p:txBody>
          <a:bodyPr/>
          <a:lstStyle/>
          <a:p>
            <a:r>
              <a:rPr lang="en-US" dirty="0" smtClean="0"/>
              <a:t>The four legs of the stool – sustainability certification / carbon neutrality / ESG / Net Zero</a:t>
            </a:r>
          </a:p>
          <a:p>
            <a:r>
              <a:rPr lang="en-US" dirty="0" smtClean="0"/>
              <a:t>Why should you consider sustainability certification?</a:t>
            </a:r>
          </a:p>
          <a:p>
            <a:r>
              <a:rPr lang="en-US" dirty="0" smtClean="0"/>
              <a:t>How do you pick a program?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2447" y="3883464"/>
            <a:ext cx="2695898" cy="2974536"/>
          </a:xfrm>
          <a:prstGeom prst="rect">
            <a:avLst/>
          </a:prstGeom>
        </p:spPr>
      </p:pic>
    </p:spTree>
    <p:extLst>
      <p:ext uri="{BB962C8B-B14F-4D97-AF65-F5344CB8AC3E}">
        <p14:creationId xmlns:p14="http://schemas.microsoft.com/office/powerpoint/2010/main" val="259623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is this talk for?</a:t>
            </a:r>
            <a:endParaRPr lang="en-US" b="1" dirty="0"/>
          </a:p>
        </p:txBody>
      </p:sp>
      <p:sp>
        <p:nvSpPr>
          <p:cNvPr id="3" name="Content Placeholder 2"/>
          <p:cNvSpPr>
            <a:spLocks noGrp="1"/>
          </p:cNvSpPr>
          <p:nvPr>
            <p:ph idx="1"/>
          </p:nvPr>
        </p:nvSpPr>
        <p:spPr/>
        <p:txBody>
          <a:bodyPr/>
          <a:lstStyle/>
          <a:p>
            <a:r>
              <a:rPr lang="en-US" dirty="0" smtClean="0"/>
              <a:t>A SME (small to mid-sized enterprise)</a:t>
            </a:r>
          </a:p>
          <a:p>
            <a:r>
              <a:rPr lang="en-US" dirty="0" smtClean="0"/>
              <a:t>Under 500 employees and/or US$1B in sales…at location</a:t>
            </a:r>
          </a:p>
          <a:p>
            <a:r>
              <a:rPr lang="en-US" dirty="0" smtClean="0"/>
              <a:t>As examples, Chase is over $1B, but its branches are not; McDonald’s is over $1B but its restaurants are not.  This is a business certification tied to physical location.</a:t>
            </a:r>
          </a:p>
          <a:p>
            <a:r>
              <a:rPr lang="en-US" dirty="0" smtClean="0"/>
              <a:t>In EU/Asia, this would be 250 employees / US$100 million</a:t>
            </a:r>
          </a:p>
          <a:p>
            <a:r>
              <a:rPr lang="en-US" dirty="0" smtClean="0"/>
              <a:t>99% of all global businesses</a:t>
            </a:r>
          </a:p>
          <a:p>
            <a:r>
              <a:rPr lang="en-US" dirty="0" smtClean="0"/>
              <a:t>67% of global employment</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2048" y="4446999"/>
            <a:ext cx="2185152" cy="2411001"/>
          </a:xfrm>
          <a:prstGeom prst="rect">
            <a:avLst/>
          </a:prstGeom>
        </p:spPr>
      </p:pic>
    </p:spTree>
    <p:extLst>
      <p:ext uri="{BB962C8B-B14F-4D97-AF65-F5344CB8AC3E}">
        <p14:creationId xmlns:p14="http://schemas.microsoft.com/office/powerpoint/2010/main" val="338132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Four Legs of the Stool</a:t>
            </a:r>
            <a:endParaRPr lang="en-US" b="1" dirty="0"/>
          </a:p>
        </p:txBody>
      </p:sp>
      <p:sp>
        <p:nvSpPr>
          <p:cNvPr id="3" name="Content Placeholder 2"/>
          <p:cNvSpPr>
            <a:spLocks noGrp="1"/>
          </p:cNvSpPr>
          <p:nvPr>
            <p:ph idx="1"/>
          </p:nvPr>
        </p:nvSpPr>
        <p:spPr/>
        <p:txBody>
          <a:bodyPr>
            <a:normAutofit/>
          </a:bodyPr>
          <a:lstStyle/>
          <a:p>
            <a:r>
              <a:rPr lang="en-US" sz="2400" dirty="0" smtClean="0"/>
              <a:t>Driven by consumer demand and government regulations, organizations will need to become certified sustainable; inclusive of a carbon neutrality plan and an ESG plan (and, ultimately, a Net Zero plan)</a:t>
            </a:r>
          </a:p>
          <a:p>
            <a:r>
              <a:rPr lang="en-US" sz="2400" dirty="0" smtClean="0"/>
              <a:t>As example, in the US, HR1187 has passed the House and is sitting with the Senate – This will require public organizations, governments, AND THEIR SUPPLY CHAIN VENDORS, to become sustainable and have an ESG program </a:t>
            </a:r>
          </a:p>
          <a:p>
            <a:r>
              <a:rPr lang="en-US" sz="2400" dirty="0" smtClean="0"/>
              <a:t>As example, the April 9 2021 US SEC Risk Alert suggests conforming to ‘global frameworks’ that follow UN Principles for Responsible Investing</a:t>
            </a:r>
          </a:p>
          <a:p>
            <a:r>
              <a:rPr lang="en-US" sz="2400" dirty="0" smtClean="0"/>
              <a:t>Per industry experts, “This makes every non-ISO-based sustainability certification system obsolete.”</a:t>
            </a:r>
          </a:p>
          <a:p>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502" y="5231027"/>
            <a:ext cx="1474567" cy="1626973"/>
          </a:xfrm>
          <a:prstGeom prst="rect">
            <a:avLst/>
          </a:prstGeom>
        </p:spPr>
      </p:pic>
    </p:spTree>
    <p:extLst>
      <p:ext uri="{BB962C8B-B14F-4D97-AF65-F5344CB8AC3E}">
        <p14:creationId xmlns:p14="http://schemas.microsoft.com/office/powerpoint/2010/main" val="215125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Want a Complete, Legitimate Program</a:t>
            </a:r>
            <a:endParaRPr lang="en-US" b="1" dirty="0"/>
          </a:p>
        </p:txBody>
      </p:sp>
      <p:sp>
        <p:nvSpPr>
          <p:cNvPr id="3" name="Content Placeholder 2"/>
          <p:cNvSpPr>
            <a:spLocks noGrp="1"/>
          </p:cNvSpPr>
          <p:nvPr>
            <p:ph idx="1"/>
          </p:nvPr>
        </p:nvSpPr>
        <p:spPr/>
        <p:txBody>
          <a:bodyPr>
            <a:normAutofit/>
          </a:bodyPr>
          <a:lstStyle/>
          <a:p>
            <a:r>
              <a:rPr lang="en-US" dirty="0" smtClean="0"/>
              <a:t>The ISO 14001 is the foundational standard used globally for data verification</a:t>
            </a:r>
          </a:p>
          <a:p>
            <a:r>
              <a:rPr lang="en-US" dirty="0" smtClean="0"/>
              <a:t>The 14001 is bigger than all the other global standards added up and multiplied by 5</a:t>
            </a:r>
          </a:p>
          <a:p>
            <a:r>
              <a:rPr lang="en-US" dirty="0" smtClean="0"/>
              <a:t>The UN and SEC use the ISO 14001 </a:t>
            </a:r>
          </a:p>
          <a:p>
            <a:r>
              <a:rPr lang="en-US" dirty="0"/>
              <a:t>No other standard satisfies all </a:t>
            </a:r>
            <a:r>
              <a:rPr lang="en-US" dirty="0" smtClean="0"/>
              <a:t>four </a:t>
            </a:r>
            <a:r>
              <a:rPr lang="en-US" dirty="0"/>
              <a:t>legs of the </a:t>
            </a:r>
            <a:r>
              <a:rPr lang="en-US" dirty="0" smtClean="0"/>
              <a:t>stool – With the 14001 as your foundational sustainability certification standard, you can build your carbon neutrality, ESG and Net Zero plans </a:t>
            </a:r>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5745" y="5115697"/>
            <a:ext cx="1579094" cy="1742303"/>
          </a:xfrm>
          <a:prstGeom prst="rect">
            <a:avLst/>
          </a:prstGeom>
        </p:spPr>
      </p:pic>
    </p:spTree>
    <p:extLst>
      <p:ext uri="{BB962C8B-B14F-4D97-AF65-F5344CB8AC3E}">
        <p14:creationId xmlns:p14="http://schemas.microsoft.com/office/powerpoint/2010/main" val="165515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Want to Build Your Program Properly</a:t>
            </a:r>
            <a:endParaRPr lang="en-US" b="1" dirty="0"/>
          </a:p>
        </p:txBody>
      </p:sp>
      <p:sp>
        <p:nvSpPr>
          <p:cNvPr id="3" name="Content Placeholder 2"/>
          <p:cNvSpPr>
            <a:spLocks noGrp="1"/>
          </p:cNvSpPr>
          <p:nvPr>
            <p:ph idx="1"/>
          </p:nvPr>
        </p:nvSpPr>
        <p:spPr/>
        <p:txBody>
          <a:bodyPr>
            <a:normAutofit/>
          </a:bodyPr>
          <a:lstStyle/>
          <a:p>
            <a:r>
              <a:rPr lang="en-US" sz="2400" dirty="0" smtClean="0"/>
              <a:t>Sustainability Certification comes first.  It has the greatest ROI benefit for your company and, if you select the proper program, it will serve as the foundation for the other three, and training for your staff</a:t>
            </a:r>
          </a:p>
          <a:p>
            <a:r>
              <a:rPr lang="en-US" sz="2400" dirty="0" smtClean="0"/>
              <a:t>Carbon Neutrality comes next – an easy addition to the sustainability certification foundation</a:t>
            </a:r>
          </a:p>
          <a:p>
            <a:r>
              <a:rPr lang="en-US" sz="2400" dirty="0" smtClean="0"/>
              <a:t>ESG is third – this will add a degree of complexity, but with the right foundation, it is easy to add the S and G.  If you start with ESG, it will be far harder for you and you will be under more </a:t>
            </a:r>
            <a:r>
              <a:rPr lang="en-US" sz="2400" dirty="0" smtClean="0"/>
              <a:t>scrutiny.  Don’t start with ESG</a:t>
            </a:r>
            <a:endParaRPr lang="en-US" sz="2400" dirty="0" smtClean="0"/>
          </a:p>
          <a:p>
            <a:r>
              <a:rPr lang="en-US" sz="2400" dirty="0" smtClean="0"/>
              <a:t>Net Zero is last – this requires assistance from parties outside your company</a:t>
            </a:r>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9929" y="5107459"/>
            <a:ext cx="1586560" cy="1750541"/>
          </a:xfrm>
          <a:prstGeom prst="rect">
            <a:avLst/>
          </a:prstGeom>
        </p:spPr>
      </p:pic>
    </p:spTree>
    <p:extLst>
      <p:ext uri="{BB962C8B-B14F-4D97-AF65-F5344CB8AC3E}">
        <p14:creationId xmlns:p14="http://schemas.microsoft.com/office/powerpoint/2010/main" val="277385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Edenark</a:t>
            </a:r>
            <a:r>
              <a:rPr lang="en-US" b="1" dirty="0" smtClean="0"/>
              <a:t> Group ISO 14001 Program</a:t>
            </a:r>
            <a:endParaRPr lang="en-US" b="1" dirty="0"/>
          </a:p>
        </p:txBody>
      </p:sp>
      <p:sp>
        <p:nvSpPr>
          <p:cNvPr id="3" name="Content Placeholder 2"/>
          <p:cNvSpPr>
            <a:spLocks noGrp="1"/>
          </p:cNvSpPr>
          <p:nvPr>
            <p:ph idx="1"/>
          </p:nvPr>
        </p:nvSpPr>
        <p:spPr/>
        <p:txBody>
          <a:bodyPr>
            <a:normAutofit/>
          </a:bodyPr>
          <a:lstStyle/>
          <a:p>
            <a:r>
              <a:rPr lang="en-US" dirty="0" smtClean="0"/>
              <a:t>Top sustainability certification program for SMEs</a:t>
            </a:r>
          </a:p>
          <a:p>
            <a:r>
              <a:rPr lang="en-US" dirty="0" smtClean="0"/>
              <a:t>Allows client to become certified sustainable and either simultaneously or later, build your carbon neutrality, ESG and Net Zero plans</a:t>
            </a:r>
          </a:p>
          <a:p>
            <a:r>
              <a:rPr lang="en-US" dirty="0" smtClean="0"/>
              <a:t>Only program that focused on the revenue side of the P&amp;L – superior ROI</a:t>
            </a:r>
          </a:p>
          <a:p>
            <a:r>
              <a:rPr lang="en-US" dirty="0" smtClean="0"/>
              <a:t>Only program that also incorporates employee performance enhancement </a:t>
            </a:r>
          </a:p>
          <a:p>
            <a:r>
              <a:rPr lang="en-US" dirty="0" smtClean="0"/>
              <a:t>Priced for SMEs</a:t>
            </a:r>
          </a:p>
          <a:p>
            <a:pPr marL="0" indent="0">
              <a:buNone/>
            </a:pPr>
            <a:endParaRPr lang="en-US" dirty="0" smtClean="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128" y="4826469"/>
            <a:ext cx="1781498" cy="1965627"/>
          </a:xfrm>
          <a:prstGeom prst="rect">
            <a:avLst/>
          </a:prstGeom>
        </p:spPr>
      </p:pic>
    </p:spTree>
    <p:extLst>
      <p:ext uri="{BB962C8B-B14F-4D97-AF65-F5344CB8AC3E}">
        <p14:creationId xmlns:p14="http://schemas.microsoft.com/office/powerpoint/2010/main" val="4137920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2072</Words>
  <Application>Microsoft Office PowerPoint</Application>
  <PresentationFormat>Widescreen</PresentationFormat>
  <Paragraphs>244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  Doing the Right Thing can lead to a Good Thing! </vt:lpstr>
      <vt:lpstr>Let’s define Environmental Sustainability</vt:lpstr>
      <vt:lpstr>What is Our Definition of  Corporate Environmental Sustainability?</vt:lpstr>
      <vt:lpstr>What are we going to talk about?</vt:lpstr>
      <vt:lpstr>Who is this talk for?</vt:lpstr>
      <vt:lpstr>The Four Legs of the Stool</vt:lpstr>
      <vt:lpstr>You Want a Complete, Legitimate Program</vt:lpstr>
      <vt:lpstr>You Want to Build Your Program Properly</vt:lpstr>
      <vt:lpstr>The Edenark Group ISO 14001 Program</vt:lpstr>
      <vt:lpstr>Why Should An Organization Become Certified Sustainable?</vt:lpstr>
      <vt:lpstr>Let’s start with a question - What does a SME need most?</vt:lpstr>
      <vt:lpstr>Why is competitive differentiation harder for SMEs?</vt:lpstr>
      <vt:lpstr>But what has the internet done?</vt:lpstr>
      <vt:lpstr>What is the #1 thing consumers are searching for?</vt:lpstr>
      <vt:lpstr>Why not hang a “We are sustainable!” sign?</vt:lpstr>
      <vt:lpstr>How are ‘certified’ sustainable companies performing v non-certified peers?</vt:lpstr>
      <vt:lpstr> So is Sustainability Certification Worth Considering? </vt:lpstr>
      <vt:lpstr>What now?</vt:lpstr>
      <vt:lpstr>Let’s first revisit certification</vt:lpstr>
      <vt:lpstr>To Maximize Benefit  of Corporate Environmental Sustainability</vt:lpstr>
      <vt:lpstr>Employee Performance / Health Enhancement</vt:lpstr>
      <vt:lpstr>Certify the Business not the Box</vt:lpstr>
      <vt:lpstr>3rd Party Audit</vt:lpstr>
      <vt:lpstr>Use a Respected and Integrated Global Standard</vt:lpstr>
      <vt:lpstr>Promotion of the Certification</vt:lpstr>
      <vt:lpstr>Continual Improvement</vt:lpstr>
      <vt:lpstr>Annual Update</vt:lpstr>
      <vt:lpstr>Cost</vt:lpstr>
      <vt:lpstr>Your Biggest Fears</vt:lpstr>
      <vt:lpstr>Good News!</vt:lpstr>
      <vt:lpstr>Edenark Group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Sustainability Certification to Differentiate</dc:title>
  <dc:creator>David Goodman</dc:creator>
  <cp:lastModifiedBy>David Goodman</cp:lastModifiedBy>
  <cp:revision>75</cp:revision>
  <dcterms:created xsi:type="dcterms:W3CDTF">2021-06-12T15:13:25Z</dcterms:created>
  <dcterms:modified xsi:type="dcterms:W3CDTF">2022-08-18T21:12:40Z</dcterms:modified>
</cp:coreProperties>
</file>